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13" r:id="rId1"/>
  </p:sldMasterIdLst>
  <p:notesMasterIdLst>
    <p:notesMasterId r:id="rId17"/>
  </p:notesMasterIdLst>
  <p:handoutMasterIdLst>
    <p:handoutMasterId r:id="rId18"/>
  </p:handoutMasterIdLst>
  <p:sldIdLst>
    <p:sldId id="471" r:id="rId2"/>
    <p:sldId id="510" r:id="rId3"/>
    <p:sldId id="511" r:id="rId4"/>
    <p:sldId id="474" r:id="rId5"/>
    <p:sldId id="512" r:id="rId6"/>
    <p:sldId id="513" r:id="rId7"/>
    <p:sldId id="515" r:id="rId8"/>
    <p:sldId id="517" r:id="rId9"/>
    <p:sldId id="516" r:id="rId10"/>
    <p:sldId id="518" r:id="rId11"/>
    <p:sldId id="520" r:id="rId12"/>
    <p:sldId id="521" r:id="rId13"/>
    <p:sldId id="522" r:id="rId14"/>
    <p:sldId id="519" r:id="rId15"/>
    <p:sldId id="503" r:id="rId16"/>
  </p:sldIdLst>
  <p:sldSz cx="9144000" cy="5143500" type="screen16x9"/>
  <p:notesSz cx="9928225" cy="6797675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009A46"/>
    <a:srgbClr val="33CC33"/>
    <a:srgbClr val="FF9900"/>
    <a:srgbClr val="E6E6E6"/>
    <a:srgbClr val="FF9933"/>
    <a:srgbClr val="E1F8FF"/>
    <a:srgbClr val="FF64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howGuides="1">
      <p:cViewPr>
        <p:scale>
          <a:sx n="125" d="100"/>
          <a:sy n="125" d="100"/>
        </p:scale>
        <p:origin x="-1224" y="-600"/>
      </p:cViewPr>
      <p:guideLst>
        <p:guide orient="horz" pos="1620"/>
        <p:guide orient="horz" pos="2981"/>
        <p:guide orient="horz" pos="350"/>
        <p:guide orient="horz" pos="940"/>
        <p:guide pos="567"/>
        <p:guide pos="2880"/>
        <p:guide pos="1565"/>
        <p:guide pos="5193"/>
        <p:guide pos="4059"/>
      </p:guideLst>
    </p:cSldViewPr>
  </p:slideViewPr>
  <p:outlineViewPr>
    <p:cViewPr>
      <p:scale>
        <a:sx n="33" d="100"/>
        <a:sy n="33" d="100"/>
      </p:scale>
      <p:origin x="0" y="2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0D604-F4B6-4055-9026-29C286892787}" type="doc">
      <dgm:prSet loTypeId="urn:microsoft.com/office/officeart/2005/8/layout/hChevron3" loCatId="process" qsTypeId="urn:microsoft.com/office/officeart/2005/8/quickstyle/simple5" qsCatId="simple" csTypeId="urn:microsoft.com/office/officeart/2005/8/colors/colorful1" csCatId="colorful" phldr="1"/>
      <dgm:spPr/>
    </dgm:pt>
    <dgm:pt modelId="{F0E799C1-0C71-49F8-8E35-9DEB7DBF70F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F59F3-D193-4D72-8531-AA117B3CF917}" type="parTrans" cxnId="{22DA348C-ABB0-4CE5-827A-648FF5E9E37B}">
      <dgm:prSet/>
      <dgm:spPr/>
      <dgm:t>
        <a:bodyPr/>
        <a:lstStyle/>
        <a:p>
          <a:endParaRPr lang="ru-RU"/>
        </a:p>
      </dgm:t>
    </dgm:pt>
    <dgm:pt modelId="{F50BFE2B-3822-4407-AE5F-44B7FAA41460}" type="sibTrans" cxnId="{22DA348C-ABB0-4CE5-827A-648FF5E9E37B}">
      <dgm:prSet/>
      <dgm:spPr/>
      <dgm:t>
        <a:bodyPr/>
        <a:lstStyle/>
        <a:p>
          <a:endParaRPr lang="ru-RU"/>
        </a:p>
      </dgm:t>
    </dgm:pt>
    <dgm:pt modelId="{469834D6-C505-4133-B183-3858F9358F41}">
      <dgm:prSet phldrT="[Текст]"/>
      <dgm:spPr>
        <a:gradFill rotWithShape="0">
          <a:gsLst>
            <a:gs pos="0">
              <a:schemeClr val="tx2"/>
            </a:gs>
            <a:gs pos="8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88913E-98B7-4AB0-88A9-D09BFF983BFE}" type="parTrans" cxnId="{2BE353B3-686C-417D-A91B-C844476C1290}">
      <dgm:prSet/>
      <dgm:spPr/>
      <dgm:t>
        <a:bodyPr/>
        <a:lstStyle/>
        <a:p>
          <a:endParaRPr lang="ru-RU"/>
        </a:p>
      </dgm:t>
    </dgm:pt>
    <dgm:pt modelId="{8985305D-22CD-48A2-985E-431F1ED0DECA}" type="sibTrans" cxnId="{2BE353B3-686C-417D-A91B-C844476C1290}">
      <dgm:prSet/>
      <dgm:spPr/>
      <dgm:t>
        <a:bodyPr/>
        <a:lstStyle/>
        <a:p>
          <a:endParaRPr lang="ru-RU"/>
        </a:p>
      </dgm:t>
    </dgm:pt>
    <dgm:pt modelId="{665B3E43-FEC3-46F9-A08B-9CFAAB1147D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8EF446-EE7A-4A16-A908-CA6434AB4A65}" type="parTrans" cxnId="{14F7D55A-3A58-4130-81B5-11E99A48F6BD}">
      <dgm:prSet/>
      <dgm:spPr/>
      <dgm:t>
        <a:bodyPr/>
        <a:lstStyle/>
        <a:p>
          <a:endParaRPr lang="ru-RU"/>
        </a:p>
      </dgm:t>
    </dgm:pt>
    <dgm:pt modelId="{1A3CADEE-EEFB-4228-B8D3-A5D68B815B8C}" type="sibTrans" cxnId="{14F7D55A-3A58-4130-81B5-11E99A48F6BD}">
      <dgm:prSet/>
      <dgm:spPr/>
      <dgm:t>
        <a:bodyPr/>
        <a:lstStyle/>
        <a:p>
          <a:endParaRPr lang="ru-RU"/>
        </a:p>
      </dgm:t>
    </dgm:pt>
    <dgm:pt modelId="{6E259E2A-B829-44BE-BCFC-3BC06BD674DD}">
      <dgm:prSet phldrT="[Текст]"/>
      <dgm:spPr>
        <a:pattFill prst="dkUpDiag">
          <a:fgClr>
            <a:srgbClr val="009A46"/>
          </a:fgClr>
          <a:bgClr>
            <a:schemeClr val="bg1"/>
          </a:bgClr>
        </a:patt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ru-RU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30AA9-AC89-47C6-BEA3-D40CBA5F133B}" type="parTrans" cxnId="{CE6D464F-52F5-4EA8-ACBB-AB92E80FABAE}">
      <dgm:prSet/>
      <dgm:spPr/>
      <dgm:t>
        <a:bodyPr/>
        <a:lstStyle/>
        <a:p>
          <a:endParaRPr lang="ru-RU"/>
        </a:p>
      </dgm:t>
    </dgm:pt>
    <dgm:pt modelId="{2B87C90B-CF01-4CF1-BFF8-D5B38725405B}" type="sibTrans" cxnId="{CE6D464F-52F5-4EA8-ACBB-AB92E80FABAE}">
      <dgm:prSet/>
      <dgm:spPr/>
      <dgm:t>
        <a:bodyPr/>
        <a:lstStyle/>
        <a:p>
          <a:endParaRPr lang="ru-RU"/>
        </a:p>
      </dgm:t>
    </dgm:pt>
    <dgm:pt modelId="{D94FCED5-074F-4390-9122-B39891909DB7}" type="pres">
      <dgm:prSet presAssocID="{6B40D604-F4B6-4055-9026-29C286892787}" presName="Name0" presStyleCnt="0">
        <dgm:presLayoutVars>
          <dgm:dir/>
          <dgm:resizeHandles val="exact"/>
        </dgm:presLayoutVars>
      </dgm:prSet>
      <dgm:spPr/>
    </dgm:pt>
    <dgm:pt modelId="{7F426726-BFEB-42D7-BC5E-D70BA88FCE29}" type="pres">
      <dgm:prSet presAssocID="{F0E799C1-0C71-49F8-8E35-9DEB7DBF70F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1310C-175F-4A45-9B63-FF6E616D39CC}" type="pres">
      <dgm:prSet presAssocID="{F50BFE2B-3822-4407-AE5F-44B7FAA41460}" presName="parSpace" presStyleCnt="0"/>
      <dgm:spPr/>
    </dgm:pt>
    <dgm:pt modelId="{92A01E69-26FA-4CC0-AEFF-7968CCDF1D9F}" type="pres">
      <dgm:prSet presAssocID="{469834D6-C505-4133-B183-3858F9358F4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382CC-0FC5-4B8D-8A48-92DADB9F2B51}" type="pres">
      <dgm:prSet presAssocID="{8985305D-22CD-48A2-985E-431F1ED0DECA}" presName="parSpace" presStyleCnt="0"/>
      <dgm:spPr/>
    </dgm:pt>
    <dgm:pt modelId="{E9172916-E012-4DEA-9A45-CCBD8351F9AB}" type="pres">
      <dgm:prSet presAssocID="{665B3E43-FEC3-46F9-A08B-9CFAAB1147D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7D665-CCBF-4B71-B227-3FFFE72F8881}" type="pres">
      <dgm:prSet presAssocID="{1A3CADEE-EEFB-4228-B8D3-A5D68B815B8C}" presName="parSpace" presStyleCnt="0"/>
      <dgm:spPr/>
    </dgm:pt>
    <dgm:pt modelId="{8AF03347-F889-424A-8D3D-1BC44DE369B5}" type="pres">
      <dgm:prSet presAssocID="{6E259E2A-B829-44BE-BCFC-3BC06BD674D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7D55A-3A58-4130-81B5-11E99A48F6BD}" srcId="{6B40D604-F4B6-4055-9026-29C286892787}" destId="{665B3E43-FEC3-46F9-A08B-9CFAAB1147D1}" srcOrd="2" destOrd="0" parTransId="{CA8EF446-EE7A-4A16-A908-CA6434AB4A65}" sibTransId="{1A3CADEE-EEFB-4228-B8D3-A5D68B815B8C}"/>
    <dgm:cxn modelId="{2BE353B3-686C-417D-A91B-C844476C1290}" srcId="{6B40D604-F4B6-4055-9026-29C286892787}" destId="{469834D6-C505-4133-B183-3858F9358F41}" srcOrd="1" destOrd="0" parTransId="{FD88913E-98B7-4AB0-88A9-D09BFF983BFE}" sibTransId="{8985305D-22CD-48A2-985E-431F1ED0DECA}"/>
    <dgm:cxn modelId="{899F5D89-9075-479E-B383-DDE8A26850B6}" type="presOf" srcId="{6E259E2A-B829-44BE-BCFC-3BC06BD674DD}" destId="{8AF03347-F889-424A-8D3D-1BC44DE369B5}" srcOrd="0" destOrd="0" presId="urn:microsoft.com/office/officeart/2005/8/layout/hChevron3"/>
    <dgm:cxn modelId="{22DA348C-ABB0-4CE5-827A-648FF5E9E37B}" srcId="{6B40D604-F4B6-4055-9026-29C286892787}" destId="{F0E799C1-0C71-49F8-8E35-9DEB7DBF70FD}" srcOrd="0" destOrd="0" parTransId="{E58F59F3-D193-4D72-8531-AA117B3CF917}" sibTransId="{F50BFE2B-3822-4407-AE5F-44B7FAA41460}"/>
    <dgm:cxn modelId="{A17A5A4C-3191-41D5-822E-2C64B6CBD719}" type="presOf" srcId="{6B40D604-F4B6-4055-9026-29C286892787}" destId="{D94FCED5-074F-4390-9122-B39891909DB7}" srcOrd="0" destOrd="0" presId="urn:microsoft.com/office/officeart/2005/8/layout/hChevron3"/>
    <dgm:cxn modelId="{8954D269-D469-4FAD-B51D-DC6E42D3E4A6}" type="presOf" srcId="{469834D6-C505-4133-B183-3858F9358F41}" destId="{92A01E69-26FA-4CC0-AEFF-7968CCDF1D9F}" srcOrd="0" destOrd="0" presId="urn:microsoft.com/office/officeart/2005/8/layout/hChevron3"/>
    <dgm:cxn modelId="{CE6D464F-52F5-4EA8-ACBB-AB92E80FABAE}" srcId="{6B40D604-F4B6-4055-9026-29C286892787}" destId="{6E259E2A-B829-44BE-BCFC-3BC06BD674DD}" srcOrd="3" destOrd="0" parTransId="{AD130AA9-AC89-47C6-BEA3-D40CBA5F133B}" sibTransId="{2B87C90B-CF01-4CF1-BFF8-D5B38725405B}"/>
    <dgm:cxn modelId="{15423757-D436-4E37-A13F-41C7A832BEA1}" type="presOf" srcId="{665B3E43-FEC3-46F9-A08B-9CFAAB1147D1}" destId="{E9172916-E012-4DEA-9A45-CCBD8351F9AB}" srcOrd="0" destOrd="0" presId="urn:microsoft.com/office/officeart/2005/8/layout/hChevron3"/>
    <dgm:cxn modelId="{6998FADC-F215-49D2-AD45-73B60A3CBAB6}" type="presOf" srcId="{F0E799C1-0C71-49F8-8E35-9DEB7DBF70FD}" destId="{7F426726-BFEB-42D7-BC5E-D70BA88FCE29}" srcOrd="0" destOrd="0" presId="urn:microsoft.com/office/officeart/2005/8/layout/hChevron3"/>
    <dgm:cxn modelId="{33FB9A32-79B5-4033-B798-F0DF74986873}" type="presParOf" srcId="{D94FCED5-074F-4390-9122-B39891909DB7}" destId="{7F426726-BFEB-42D7-BC5E-D70BA88FCE29}" srcOrd="0" destOrd="0" presId="urn:microsoft.com/office/officeart/2005/8/layout/hChevron3"/>
    <dgm:cxn modelId="{CC57B961-AC4B-442F-8AB4-90280ABDD215}" type="presParOf" srcId="{D94FCED5-074F-4390-9122-B39891909DB7}" destId="{9411310C-175F-4A45-9B63-FF6E616D39CC}" srcOrd="1" destOrd="0" presId="urn:microsoft.com/office/officeart/2005/8/layout/hChevron3"/>
    <dgm:cxn modelId="{F67A63A0-04B6-49DC-B60F-B1A12254E5E5}" type="presParOf" srcId="{D94FCED5-074F-4390-9122-B39891909DB7}" destId="{92A01E69-26FA-4CC0-AEFF-7968CCDF1D9F}" srcOrd="2" destOrd="0" presId="urn:microsoft.com/office/officeart/2005/8/layout/hChevron3"/>
    <dgm:cxn modelId="{94712A49-4B7D-47FA-B29F-987FCD55A5D3}" type="presParOf" srcId="{D94FCED5-074F-4390-9122-B39891909DB7}" destId="{73F382CC-0FC5-4B8D-8A48-92DADB9F2B51}" srcOrd="3" destOrd="0" presId="urn:microsoft.com/office/officeart/2005/8/layout/hChevron3"/>
    <dgm:cxn modelId="{0DACAE60-A4F7-4031-8ACC-BB2B3D23B806}" type="presParOf" srcId="{D94FCED5-074F-4390-9122-B39891909DB7}" destId="{E9172916-E012-4DEA-9A45-CCBD8351F9AB}" srcOrd="4" destOrd="0" presId="urn:microsoft.com/office/officeart/2005/8/layout/hChevron3"/>
    <dgm:cxn modelId="{2ABF037C-E92A-4E9E-A7B2-18D04E139D38}" type="presParOf" srcId="{D94FCED5-074F-4390-9122-B39891909DB7}" destId="{73E7D665-CCBF-4B71-B227-3FFFE72F8881}" srcOrd="5" destOrd="0" presId="urn:microsoft.com/office/officeart/2005/8/layout/hChevron3"/>
    <dgm:cxn modelId="{8B9EB04E-CEFB-4072-9C4A-6ED02764D4B9}" type="presParOf" srcId="{D94FCED5-074F-4390-9122-B39891909DB7}" destId="{8AF03347-F889-424A-8D3D-1BC44DE369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DCB9D-BBCF-48DD-B11D-66DAE9D538B4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7C9EE1AD-FEF9-410B-8BBE-4490E617F92D}">
      <dgm:prSet phldrT="[Текст]" custT="1"/>
      <dgm:spPr/>
      <dgm:t>
        <a:bodyPr/>
        <a:lstStyle/>
        <a:p>
          <a:r>
            <a:rPr lang="ru-RU" sz="4400" dirty="0" smtClean="0"/>
            <a:t>807</a:t>
          </a:r>
          <a:endParaRPr lang="ru-RU" sz="4400" dirty="0"/>
        </a:p>
      </dgm:t>
    </dgm:pt>
    <dgm:pt modelId="{19EF763B-FD98-4907-82DA-4A9BB6BABD1C}" type="parTrans" cxnId="{0D18846D-91AD-4948-84A9-25B5804CC335}">
      <dgm:prSet/>
      <dgm:spPr/>
      <dgm:t>
        <a:bodyPr/>
        <a:lstStyle/>
        <a:p>
          <a:endParaRPr lang="ru-RU"/>
        </a:p>
      </dgm:t>
    </dgm:pt>
    <dgm:pt modelId="{27052517-3B11-4716-81EC-725B69497029}" type="sibTrans" cxnId="{0D18846D-91AD-4948-84A9-25B5804CC335}">
      <dgm:prSet/>
      <dgm:spPr/>
      <dgm:t>
        <a:bodyPr/>
        <a:lstStyle/>
        <a:p>
          <a:endParaRPr lang="ru-RU"/>
        </a:p>
      </dgm:t>
    </dgm:pt>
    <dgm:pt modelId="{2DB323A9-29CB-4155-ADFE-9D8E08C0BA3F}">
      <dgm:prSet phldrT="[Текст]" custT="1"/>
      <dgm:spPr/>
      <dgm:t>
        <a:bodyPr/>
        <a:lstStyle/>
        <a:p>
          <a:r>
            <a:rPr lang="ru-RU" sz="4400" dirty="0" smtClean="0"/>
            <a:t>604</a:t>
          </a:r>
          <a:endParaRPr lang="ru-RU" sz="5100" dirty="0"/>
        </a:p>
      </dgm:t>
    </dgm:pt>
    <dgm:pt modelId="{A1C562A7-6137-45B6-9F2E-DA13468A0556}" type="parTrans" cxnId="{3C89EFF7-4740-4851-BF29-CF9B811A7F6B}">
      <dgm:prSet/>
      <dgm:spPr/>
      <dgm:t>
        <a:bodyPr/>
        <a:lstStyle/>
        <a:p>
          <a:endParaRPr lang="ru-RU"/>
        </a:p>
      </dgm:t>
    </dgm:pt>
    <dgm:pt modelId="{4DE5969B-1594-4463-878B-C5F4A222915A}" type="sibTrans" cxnId="{3C89EFF7-4740-4851-BF29-CF9B811A7F6B}">
      <dgm:prSet/>
      <dgm:spPr/>
      <dgm:t>
        <a:bodyPr/>
        <a:lstStyle/>
        <a:p>
          <a:endParaRPr lang="ru-RU"/>
        </a:p>
      </dgm:t>
    </dgm:pt>
    <dgm:pt modelId="{42C6DC7B-6035-4A4A-84F4-FE7A88F6E590}">
      <dgm:prSet phldrT="[Текст]" custT="1"/>
      <dgm:spPr/>
      <dgm:t>
        <a:bodyPr/>
        <a:lstStyle/>
        <a:p>
          <a:r>
            <a:rPr lang="ru-RU" sz="3200" dirty="0" smtClean="0"/>
            <a:t>2,067</a:t>
          </a:r>
          <a:br>
            <a:rPr lang="ru-RU" sz="3200" dirty="0" smtClean="0"/>
          </a:br>
          <a:r>
            <a:rPr lang="ru-RU" sz="1600" dirty="0" smtClean="0"/>
            <a:t>млн руб.</a:t>
          </a:r>
          <a:endParaRPr lang="ru-RU" sz="1600" dirty="0"/>
        </a:p>
      </dgm:t>
    </dgm:pt>
    <dgm:pt modelId="{08DECEFA-D5FB-457E-BE6C-049B9105EDEA}" type="parTrans" cxnId="{496B1932-3D35-4080-9A54-44ABF6B672C2}">
      <dgm:prSet/>
      <dgm:spPr/>
      <dgm:t>
        <a:bodyPr/>
        <a:lstStyle/>
        <a:p>
          <a:endParaRPr lang="ru-RU"/>
        </a:p>
      </dgm:t>
    </dgm:pt>
    <dgm:pt modelId="{CC3DE7C4-6B49-4B2C-99A5-78D92C5F105B}" type="sibTrans" cxnId="{496B1932-3D35-4080-9A54-44ABF6B672C2}">
      <dgm:prSet/>
      <dgm:spPr/>
      <dgm:t>
        <a:bodyPr/>
        <a:lstStyle/>
        <a:p>
          <a:endParaRPr lang="ru-RU"/>
        </a:p>
      </dgm:t>
    </dgm:pt>
    <dgm:pt modelId="{C271F309-5C18-44DA-9ECC-E2097D1A5A8D}" type="pres">
      <dgm:prSet presAssocID="{95EDCB9D-BBCF-48DD-B11D-66DAE9D538B4}" presName="Name0" presStyleCnt="0">
        <dgm:presLayoutVars>
          <dgm:dir/>
          <dgm:animLvl val="lvl"/>
          <dgm:resizeHandles val="exact"/>
        </dgm:presLayoutVars>
      </dgm:prSet>
      <dgm:spPr/>
    </dgm:pt>
    <dgm:pt modelId="{45972D35-551A-4D0B-B45D-ED763D9B84E4}" type="pres">
      <dgm:prSet presAssocID="{7C9EE1AD-FEF9-410B-8BBE-4490E617F92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91EA3-6A55-4A8B-8E10-BF7B3AF31049}" type="pres">
      <dgm:prSet presAssocID="{27052517-3B11-4716-81EC-725B69497029}" presName="parTxOnlySpace" presStyleCnt="0"/>
      <dgm:spPr/>
    </dgm:pt>
    <dgm:pt modelId="{DF26F150-3E5C-4987-8114-00B0B4BDB285}" type="pres">
      <dgm:prSet presAssocID="{2DB323A9-29CB-4155-ADFE-9D8E08C0BA3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5030F-47D5-4E3A-B833-BDB7D8D4ADAB}" type="pres">
      <dgm:prSet presAssocID="{4DE5969B-1594-4463-878B-C5F4A222915A}" presName="parTxOnlySpace" presStyleCnt="0"/>
      <dgm:spPr/>
    </dgm:pt>
    <dgm:pt modelId="{24D8AE75-B6F7-4E8C-A398-C2A211ACDB1C}" type="pres">
      <dgm:prSet presAssocID="{42C6DC7B-6035-4A4A-84F4-FE7A88F6E59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B1932-3D35-4080-9A54-44ABF6B672C2}" srcId="{95EDCB9D-BBCF-48DD-B11D-66DAE9D538B4}" destId="{42C6DC7B-6035-4A4A-84F4-FE7A88F6E590}" srcOrd="2" destOrd="0" parTransId="{08DECEFA-D5FB-457E-BE6C-049B9105EDEA}" sibTransId="{CC3DE7C4-6B49-4B2C-99A5-78D92C5F105B}"/>
    <dgm:cxn modelId="{FF2437C4-C22B-4C80-9E38-BF6DAE4185B1}" type="presOf" srcId="{7C9EE1AD-FEF9-410B-8BBE-4490E617F92D}" destId="{45972D35-551A-4D0B-B45D-ED763D9B84E4}" srcOrd="0" destOrd="0" presId="urn:microsoft.com/office/officeart/2005/8/layout/chevron1"/>
    <dgm:cxn modelId="{412483AC-0C25-4E54-B470-A2DC741678FA}" type="presOf" srcId="{42C6DC7B-6035-4A4A-84F4-FE7A88F6E590}" destId="{24D8AE75-B6F7-4E8C-A398-C2A211ACDB1C}" srcOrd="0" destOrd="0" presId="urn:microsoft.com/office/officeart/2005/8/layout/chevron1"/>
    <dgm:cxn modelId="{AE55F0DB-C349-4BF6-A1E5-C30B0907817E}" type="presOf" srcId="{2DB323A9-29CB-4155-ADFE-9D8E08C0BA3F}" destId="{DF26F150-3E5C-4987-8114-00B0B4BDB285}" srcOrd="0" destOrd="0" presId="urn:microsoft.com/office/officeart/2005/8/layout/chevron1"/>
    <dgm:cxn modelId="{EBBD9148-9038-40F3-86DF-A50B9F187907}" type="presOf" srcId="{95EDCB9D-BBCF-48DD-B11D-66DAE9D538B4}" destId="{C271F309-5C18-44DA-9ECC-E2097D1A5A8D}" srcOrd="0" destOrd="0" presId="urn:microsoft.com/office/officeart/2005/8/layout/chevron1"/>
    <dgm:cxn modelId="{0D18846D-91AD-4948-84A9-25B5804CC335}" srcId="{95EDCB9D-BBCF-48DD-B11D-66DAE9D538B4}" destId="{7C9EE1AD-FEF9-410B-8BBE-4490E617F92D}" srcOrd="0" destOrd="0" parTransId="{19EF763B-FD98-4907-82DA-4A9BB6BABD1C}" sibTransId="{27052517-3B11-4716-81EC-725B69497029}"/>
    <dgm:cxn modelId="{3C89EFF7-4740-4851-BF29-CF9B811A7F6B}" srcId="{95EDCB9D-BBCF-48DD-B11D-66DAE9D538B4}" destId="{2DB323A9-29CB-4155-ADFE-9D8E08C0BA3F}" srcOrd="1" destOrd="0" parTransId="{A1C562A7-6137-45B6-9F2E-DA13468A0556}" sibTransId="{4DE5969B-1594-4463-878B-C5F4A222915A}"/>
    <dgm:cxn modelId="{28A3CEB4-0BD6-49F8-B017-7E811EFF2AC7}" type="presParOf" srcId="{C271F309-5C18-44DA-9ECC-E2097D1A5A8D}" destId="{45972D35-551A-4D0B-B45D-ED763D9B84E4}" srcOrd="0" destOrd="0" presId="urn:microsoft.com/office/officeart/2005/8/layout/chevron1"/>
    <dgm:cxn modelId="{098473F9-CB1B-4E92-B327-7A7EE37BA5F0}" type="presParOf" srcId="{C271F309-5C18-44DA-9ECC-E2097D1A5A8D}" destId="{29591EA3-6A55-4A8B-8E10-BF7B3AF31049}" srcOrd="1" destOrd="0" presId="urn:microsoft.com/office/officeart/2005/8/layout/chevron1"/>
    <dgm:cxn modelId="{601E19A1-88D3-4695-B065-E8C71BE5EC90}" type="presParOf" srcId="{C271F309-5C18-44DA-9ECC-E2097D1A5A8D}" destId="{DF26F150-3E5C-4987-8114-00B0B4BDB285}" srcOrd="2" destOrd="0" presId="urn:microsoft.com/office/officeart/2005/8/layout/chevron1"/>
    <dgm:cxn modelId="{FFCB83CB-7071-48B4-9FF1-5634F2659F4A}" type="presParOf" srcId="{C271F309-5C18-44DA-9ECC-E2097D1A5A8D}" destId="{26A5030F-47D5-4E3A-B833-BDB7D8D4ADAB}" srcOrd="3" destOrd="0" presId="urn:microsoft.com/office/officeart/2005/8/layout/chevron1"/>
    <dgm:cxn modelId="{A0261269-2869-4BA3-A59B-A17F6D4E3DA8}" type="presParOf" srcId="{C271F309-5C18-44DA-9ECC-E2097D1A5A8D}" destId="{24D8AE75-B6F7-4E8C-A398-C2A211ACDB1C}" srcOrd="4" destOrd="0" presId="urn:microsoft.com/office/officeart/2005/8/layout/chevron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6726-BFEB-42D7-BC5E-D70BA88FCE29}">
      <dsp:nvSpPr>
        <dsp:cNvPr id="0" name=""/>
        <dsp:cNvSpPr/>
      </dsp:nvSpPr>
      <dsp:spPr>
        <a:xfrm>
          <a:off x="2053" y="0"/>
          <a:ext cx="2060098" cy="57606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  <a:endParaRPr lang="ru-RU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3" y="0"/>
        <a:ext cx="1916082" cy="576064"/>
      </dsp:txXfrm>
    </dsp:sp>
    <dsp:sp modelId="{92A01E69-26FA-4CC0-AEFF-7968CCDF1D9F}">
      <dsp:nvSpPr>
        <dsp:cNvPr id="0" name=""/>
        <dsp:cNvSpPr/>
      </dsp:nvSpPr>
      <dsp:spPr>
        <a:xfrm>
          <a:off x="1650131" y="0"/>
          <a:ext cx="2060098" cy="576064"/>
        </a:xfrm>
        <a:prstGeom prst="chevron">
          <a:avLst/>
        </a:prstGeom>
        <a:gradFill rotWithShape="0">
          <a:gsLst>
            <a:gs pos="0">
              <a:schemeClr val="tx2"/>
            </a:gs>
            <a:gs pos="8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  <a:endParaRPr lang="ru-RU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8163" y="0"/>
        <a:ext cx="1484034" cy="576064"/>
      </dsp:txXfrm>
    </dsp:sp>
    <dsp:sp modelId="{E9172916-E012-4DEA-9A45-CCBD8351F9AB}">
      <dsp:nvSpPr>
        <dsp:cNvPr id="0" name=""/>
        <dsp:cNvSpPr/>
      </dsp:nvSpPr>
      <dsp:spPr>
        <a:xfrm>
          <a:off x="3298210" y="0"/>
          <a:ext cx="2060098" cy="57606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endParaRPr lang="ru-RU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6242" y="0"/>
        <a:ext cx="1484034" cy="576064"/>
      </dsp:txXfrm>
    </dsp:sp>
    <dsp:sp modelId="{8AF03347-F889-424A-8D3D-1BC44DE369B5}">
      <dsp:nvSpPr>
        <dsp:cNvPr id="0" name=""/>
        <dsp:cNvSpPr/>
      </dsp:nvSpPr>
      <dsp:spPr>
        <a:xfrm>
          <a:off x="4946288" y="0"/>
          <a:ext cx="2060098" cy="576064"/>
        </a:xfrm>
        <a:prstGeom prst="chevron">
          <a:avLst/>
        </a:prstGeom>
        <a:pattFill prst="dkUpDiag">
          <a:fgClr>
            <a:srgbClr val="009A46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ru-RU" sz="29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34320" y="0"/>
        <a:ext cx="1484034" cy="57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72D35-551A-4D0B-B45D-ED763D9B84E4}">
      <dsp:nvSpPr>
        <dsp:cNvPr id="0" name=""/>
        <dsp:cNvSpPr/>
      </dsp:nvSpPr>
      <dsp:spPr>
        <a:xfrm>
          <a:off x="2067" y="0"/>
          <a:ext cx="2518802" cy="8640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807</a:t>
          </a:r>
          <a:endParaRPr lang="ru-RU" sz="4400" kern="1200" dirty="0"/>
        </a:p>
      </dsp:txBody>
      <dsp:txXfrm>
        <a:off x="434115" y="0"/>
        <a:ext cx="1654706" cy="864096"/>
      </dsp:txXfrm>
    </dsp:sp>
    <dsp:sp modelId="{DF26F150-3E5C-4987-8114-00B0B4BDB285}">
      <dsp:nvSpPr>
        <dsp:cNvPr id="0" name=""/>
        <dsp:cNvSpPr/>
      </dsp:nvSpPr>
      <dsp:spPr>
        <a:xfrm>
          <a:off x="2268990" y="0"/>
          <a:ext cx="2518802" cy="8640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604</a:t>
          </a:r>
          <a:endParaRPr lang="ru-RU" sz="5100" kern="1200" dirty="0"/>
        </a:p>
      </dsp:txBody>
      <dsp:txXfrm>
        <a:off x="2701038" y="0"/>
        <a:ext cx="1654706" cy="864096"/>
      </dsp:txXfrm>
    </dsp:sp>
    <dsp:sp modelId="{24D8AE75-B6F7-4E8C-A398-C2A211ACDB1C}">
      <dsp:nvSpPr>
        <dsp:cNvPr id="0" name=""/>
        <dsp:cNvSpPr/>
      </dsp:nvSpPr>
      <dsp:spPr>
        <a:xfrm>
          <a:off x="4535912" y="0"/>
          <a:ext cx="2518802" cy="8640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2,067</a:t>
          </a:r>
          <a:br>
            <a:rPr lang="ru-RU" sz="3200" kern="1200" dirty="0" smtClean="0"/>
          </a:br>
          <a:r>
            <a:rPr lang="ru-RU" sz="1600" kern="1200" dirty="0" smtClean="0"/>
            <a:t>млн руб.</a:t>
          </a:r>
          <a:endParaRPr lang="ru-RU" sz="1600" kern="1200" dirty="0"/>
        </a:p>
      </dsp:txBody>
      <dsp:txXfrm>
        <a:off x="4967960" y="0"/>
        <a:ext cx="1654706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223" tIns="45611" rIns="91223" bIns="4561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223" tIns="45611" rIns="91223" bIns="4561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E16A65-8A50-4875-9228-8F14103BF21F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0538" cy="339725"/>
          </a:xfrm>
          <a:prstGeom prst="rect">
            <a:avLst/>
          </a:prstGeom>
        </p:spPr>
        <p:txBody>
          <a:bodyPr vert="horz" lIns="91223" tIns="45611" rIns="91223" bIns="4561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223" tIns="45611" rIns="91223" bIns="4561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D39CC8-B1AF-4B3D-B205-0973DF5AD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6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177" tIns="45588" rIns="91177" bIns="45588" rtlCol="0"/>
          <a:lstStyle>
            <a:lvl1pPr algn="l" defTabSz="8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177" tIns="45588" rIns="91177" bIns="45588" rtlCol="0"/>
          <a:lstStyle>
            <a:lvl1pPr algn="r" defTabSz="8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512919-EDA2-49DA-9B1A-7AF56ED706C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7" tIns="45588" rIns="91177" bIns="4558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177" tIns="45588" rIns="91177" bIns="4558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177" tIns="45588" rIns="91177" bIns="45588" rtlCol="0" anchor="b"/>
          <a:lstStyle>
            <a:lvl1pPr algn="l" defTabSz="8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177" tIns="45588" rIns="91177" bIns="45588" rtlCol="0" anchor="b"/>
          <a:lstStyle>
            <a:lvl1pPr algn="r" defTabSz="8139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9C22C2-11B3-4625-8066-D48892002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98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2474913" y="550863"/>
            <a:ext cx="4894262" cy="2752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84322" y="3487320"/>
            <a:ext cx="7874553" cy="3303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work\ФНС России Фирм_Стиль\полиграфия-дизайн\Презентация_PP_16-9\present_b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_work\ФНС России Фирм_Стиль\полиграфия-дизайн\Презентация_PP_16-9\present-b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42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B349-829B-4869-9D2A-6FD6388654B1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022C-5FF1-4BD6-BB89-1972ECE1B825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1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39B7-7490-4472-B759-F00695565E3A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3B65-EF47-4B37-A963-95CB4B718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10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9C09-02E0-4427-9661-4CE230CE80E3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B7C-F635-404B-BC52-AE943B1C6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21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838D-C9B4-41CB-AE14-58BF8F540E98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BE09-317B-478B-B01D-B7227BA0D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4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A30-55B3-401E-AD1A-0388A54AC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_work\ФНС России Фирм_Стиль\ФНС_логотип_и_шрифты\ФНС_логотип\Герб_вектор_4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42963"/>
            <a:ext cx="15113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8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5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0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BB46-5409-407E-8432-2866508A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82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1280-2B11-44E2-A3E9-DBE3349AD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2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077B-7FA0-40AD-8201-09C542E6F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7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39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00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5326-454B-4BD2-8E5D-92852CB20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86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C3BA-A992-4B18-A826-E428EB890827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3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3505-D2E8-40B7-A171-20898F2A4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5DC32-E210-4F45-9D96-F610E1DB99CF}" type="datetime1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FAED-7279-4EC1-B23B-F737F2C4B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3978" r:id="rId12"/>
    <p:sldLayoutId id="2147483979" r:id="rId13"/>
    <p:sldLayoutId id="2147483980" r:id="rId14"/>
    <p:sldLayoutId id="214748400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971550" y="4011910"/>
            <a:ext cx="7200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ru-RU" b="1" dirty="0" smtClean="0">
                <a:solidFill>
                  <a:srgbClr val="005AA9"/>
                </a:solidFill>
                <a:latin typeface="PF DinDisplay Pro Medium" pitchFamily="2" charset="0"/>
                <a:cs typeface="Times New Roman" pitchFamily="18" charset="0"/>
              </a:rPr>
              <a:t>Начальник </a:t>
            </a:r>
            <a:r>
              <a:rPr lang="ru-RU" b="1" dirty="0">
                <a:solidFill>
                  <a:srgbClr val="005AA9"/>
                </a:solidFill>
                <a:latin typeface="PF DinDisplay Pro Medium" pitchFamily="2" charset="0"/>
                <a:cs typeface="Times New Roman" pitchFamily="18" charset="0"/>
              </a:rPr>
              <a:t>контрольного отдела </a:t>
            </a:r>
            <a:r>
              <a:rPr lang="ru-RU" b="1" dirty="0" smtClean="0">
                <a:solidFill>
                  <a:srgbClr val="005AA9"/>
                </a:solidFill>
                <a:latin typeface="PF DinDisplay Pro Medium" pitchFamily="2" charset="0"/>
                <a:cs typeface="Times New Roman" pitchFamily="18" charset="0"/>
              </a:rPr>
              <a:t>№2</a:t>
            </a:r>
            <a:endParaRPr lang="en-US" b="1" dirty="0" smtClean="0">
              <a:solidFill>
                <a:srgbClr val="005AA9"/>
              </a:solidFill>
              <a:latin typeface="PF DinDisplay Pro Medium" pitchFamily="2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b="1" dirty="0" smtClean="0">
                <a:solidFill>
                  <a:srgbClr val="005AA9"/>
                </a:solidFill>
                <a:latin typeface="PF DinDisplay Pro Medium" pitchFamily="2" charset="0"/>
                <a:cs typeface="Times New Roman" pitchFamily="18" charset="0"/>
              </a:rPr>
              <a:t>Р.С. </a:t>
            </a:r>
            <a:r>
              <a:rPr lang="ru-RU" b="1" dirty="0" err="1" smtClean="0">
                <a:solidFill>
                  <a:srgbClr val="005AA9"/>
                </a:solidFill>
                <a:latin typeface="PF DinDisplay Pro Medium" pitchFamily="2" charset="0"/>
                <a:cs typeface="Times New Roman" pitchFamily="18" charset="0"/>
              </a:rPr>
              <a:t>Смалев</a:t>
            </a:r>
            <a:endParaRPr lang="ru-RU" b="1" dirty="0" smtClean="0">
              <a:solidFill>
                <a:srgbClr val="005AA9"/>
              </a:solidFill>
              <a:latin typeface="PF DinDisplay Pro Medium" pitchFamily="2" charset="0"/>
              <a:cs typeface="Times New Roman" pitchFamily="18" charset="0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977900" y="2859782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5AA9"/>
                </a:solidFill>
                <a:latin typeface="PF DinDisplay Pro Medium" pitchFamily="2" charset="0"/>
                <a:cs typeface="Arial" charset="0"/>
              </a:rPr>
              <a:t>«Контрольно-надзорная деятельность налоговых органов в части </a:t>
            </a:r>
            <a:r>
              <a:rPr lang="ru-RU" sz="1800" smtClean="0">
                <a:solidFill>
                  <a:srgbClr val="005AA9"/>
                </a:solidFill>
                <a:latin typeface="PF DinDisplay Pro Medium" pitchFamily="2" charset="0"/>
                <a:ea typeface="Times New Roman"/>
              </a:rPr>
              <a:t>кассовой дисциплины</a:t>
            </a:r>
            <a:r>
              <a:rPr lang="ru-RU" altLang="ru-RU" sz="1800" smtClean="0">
                <a:solidFill>
                  <a:srgbClr val="005AA9"/>
                </a:solidFill>
                <a:latin typeface="PF DinDisplay Pro Medium" pitchFamily="2" charset="0"/>
                <a:cs typeface="Arial" charset="0"/>
              </a:rPr>
              <a:t>»</a:t>
            </a:r>
            <a:endParaRPr lang="ru-RU" altLang="ru-RU" sz="1800" dirty="0">
              <a:solidFill>
                <a:srgbClr val="005AA9"/>
              </a:solidFill>
              <a:latin typeface="PF DinDisplay Pro Medium" pitchFamily="2" charset="0"/>
              <a:cs typeface="Arial" charset="0"/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2051050" y="1916113"/>
            <a:ext cx="504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400" dirty="0">
                <a:solidFill>
                  <a:srgbClr val="8A8C8E"/>
                </a:solidFill>
                <a:latin typeface="PF Din Text Cond Pro Medium" pitchFamily="2" charset="0"/>
                <a:cs typeface="Arial" pitchFamily="34" charset="0"/>
              </a:rPr>
              <a:t>УПРАВЛЕНИЕ ФЕДЕРАЛЬНОЙ НАЛОГОВОЙ СЛУЖБЫ </a:t>
            </a:r>
          </a:p>
          <a:p>
            <a:pPr algn="ctr" defTabSz="914400"/>
            <a:r>
              <a:rPr lang="ru-RU" sz="1400" dirty="0">
                <a:solidFill>
                  <a:srgbClr val="8A8C8E"/>
                </a:solidFill>
                <a:latin typeface="PF Din Text Cond Pro Medium" pitchFamily="2" charset="0"/>
                <a:cs typeface="Arial" pitchFamily="34" charset="0"/>
              </a:rPr>
              <a:t>ПО РЯЗАНСКОЙ ОБЛАСТИ</a:t>
            </a:r>
          </a:p>
        </p:txBody>
      </p:sp>
      <p:pic>
        <p:nvPicPr>
          <p:cNvPr id="9" name="Picture 3" descr="D:\_work\ФНС России Фирм_Стиль\ФНС_логотип_и_шрифты\ФНС_логотип\FNS_Gerb_CMYK_px1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05" y="555662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1655763" y="1851670"/>
            <a:ext cx="6084887" cy="2303462"/>
          </a:xfrm>
        </p:spPr>
        <p:txBody>
          <a:bodyPr rtlCol="0">
            <a:noAutofit/>
          </a:bodyPr>
          <a:lstStyle/>
          <a:p>
            <a:pPr algn="ctr" defTabSz="816296" fontAlgn="auto">
              <a:spcAft>
                <a:spcPts val="0"/>
              </a:spcAft>
              <a:defRPr/>
            </a:pPr>
            <a:r>
              <a:rPr lang="ru-RU" sz="5400" dirty="0" smtClean="0">
                <a:latin typeface="Calibri" pitchFamily="34" charset="0"/>
                <a:cs typeface="Calibri" pitchFamily="34" charset="0"/>
              </a:rPr>
              <a:t>СПАСИБО</a:t>
            </a:r>
            <a:br>
              <a:rPr lang="ru-RU" sz="5400" dirty="0" smtClean="0">
                <a:latin typeface="Calibri" pitchFamily="34" charset="0"/>
                <a:cs typeface="Calibri" pitchFamily="34" charset="0"/>
              </a:rPr>
            </a:br>
            <a:r>
              <a:rPr lang="ru-RU" sz="5400" dirty="0" smtClean="0">
                <a:latin typeface="Calibri" pitchFamily="34" charset="0"/>
                <a:cs typeface="Calibri" pitchFamily="34" charset="0"/>
              </a:rPr>
              <a:t>ЗА ВНИМАНИЕ!</a:t>
            </a:r>
            <a:endParaRPr lang="ru-RU" sz="5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 descr="D:\_work\ФНС России Фирм_Стиль\ФНС_логотип_и_шрифты\ФНС_логотип\FNS_Gerb_CMYK_px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8" y="771550"/>
            <a:ext cx="146475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5479"/>
            <a:ext cx="7848872" cy="946151"/>
          </a:xfrm>
        </p:spPr>
        <p:txBody>
          <a:bodyPr anchor="t"/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СРОКИ РЕАЛИЗАЦИИ РЕФОРМЫ ККТ</a:t>
            </a:r>
            <a:endParaRPr lang="ru-RU" sz="2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7771063"/>
              </p:ext>
            </p:extLst>
          </p:nvPr>
        </p:nvGraphicFramePr>
        <p:xfrm>
          <a:off x="683568" y="3579862"/>
          <a:ext cx="70084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0" name="TextBox 1029"/>
          <p:cNvSpPr txBox="1"/>
          <p:nvPr/>
        </p:nvSpPr>
        <p:spPr>
          <a:xfrm>
            <a:off x="755576" y="1491630"/>
            <a:ext cx="1656184" cy="1800200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Первый этап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(крупная и </a:t>
            </a:r>
            <a:b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торговля)</a:t>
            </a:r>
            <a:endParaRPr kumimoji="0" lang="ru-RU" sz="13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1760" y="1491630"/>
            <a:ext cx="1656184" cy="1800200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rmAutofit fontScale="925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Второй этап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(только с привлечением наёмных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работников: </a:t>
            </a:r>
            <a:b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малая торговля 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общепит)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7944" y="1491630"/>
            <a:ext cx="1584176" cy="1800200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Третий этап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(все услуги </a:t>
            </a:r>
            <a:r>
              <a:rPr kumimoji="0" lang="en-US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торговля без наёмных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работников)</a:t>
            </a:r>
            <a:endParaRPr kumimoji="0" lang="ru-RU" sz="13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1491630"/>
            <a:ext cx="2592288" cy="2016224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Autofit/>
          </a:bodyPr>
          <a:lstStyle/>
          <a:p>
            <a:pPr defTabSz="1043056" fontAlgn="auto">
              <a:spcAft>
                <a:spcPts val="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Четвёртый этап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(+ </a:t>
            </a:r>
            <a:r>
              <a:rPr lang="ru-RU" sz="1300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ИП</a:t>
            </a:r>
            <a:r>
              <a:rPr lang="ru-RU" sz="13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30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не имеющие работников, </a:t>
            </a:r>
            <a:r>
              <a:rPr lang="ru-RU" sz="13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3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</a:br>
            <a:r>
              <a:rPr lang="ru-RU" sz="13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130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которыми заключены трудовые договоры, при реализации товаров собственного производства, выполнении работ, оказании услуг при </a:t>
            </a:r>
            <a:r>
              <a:rPr lang="ru-RU" sz="13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расчётах </a:t>
            </a:r>
            <a:r>
              <a:rPr lang="ru-RU" sz="130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за такие товары, работы, услуги )</a:t>
            </a:r>
            <a:endParaRPr kumimoji="0" lang="ru-RU" sz="13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77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30" grpId="0"/>
      <p:bldP spid="39" grpId="0"/>
      <p:bldP spid="4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 txBox="1">
            <a:spLocks noGrp="1"/>
          </p:cNvSpPr>
          <p:nvPr/>
        </p:nvSpPr>
        <p:spPr bwMode="auto">
          <a:xfrm>
            <a:off x="8402638" y="4398963"/>
            <a:ext cx="5048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</a:pPr>
            <a:r>
              <a:rPr lang="ru-RU" sz="2100" dirty="0" smtClean="0">
                <a:solidFill>
                  <a:schemeClr val="bg1"/>
                </a:solidFill>
              </a:rPr>
              <a:t>2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14" name="Заголовок 9"/>
          <p:cNvSpPr>
            <a:spLocks noGrp="1"/>
          </p:cNvSpPr>
          <p:nvPr>
            <p:ph type="title"/>
          </p:nvPr>
        </p:nvSpPr>
        <p:spPr>
          <a:xfrm>
            <a:off x="611560" y="483518"/>
            <a:ext cx="8280920" cy="946150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ru-RU" sz="2600" dirty="0" smtClean="0">
                <a:latin typeface="Calibri" pitchFamily="34" charset="0"/>
                <a:cs typeface="Calibri" pitchFamily="34" charset="0"/>
              </a:rPr>
              <a:t>РЕЗУЛЬТАТЫ  РАБОТЫ  ПО ОБЕСПЕЧЕНИЮ ПЕРЕХОДА НА НОВЫЙ ПОРЯДОК ПРИМЕНЕНИЯ</a:t>
            </a:r>
            <a:endParaRPr lang="ru-RU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611560" y="1923678"/>
            <a:ext cx="1440000" cy="144016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23" tIns="35712" rIns="71423" bIns="35712" anchor="ctr"/>
          <a:lstStyle/>
          <a:p>
            <a:pPr algn="ctr" defTabSz="803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4" name="Picture 2" descr="D:\MyDoc\Desktop\касс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1" y="2176213"/>
            <a:ext cx="8778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40"/>
          <p:cNvSpPr>
            <a:spLocks noChangeArrowheads="1"/>
          </p:cNvSpPr>
          <p:nvPr/>
        </p:nvSpPr>
        <p:spPr bwMode="auto">
          <a:xfrm>
            <a:off x="3289527" y="1851670"/>
            <a:ext cx="4645230" cy="5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1423" tIns="35712" rIns="71423" bIns="35712">
            <a:spAutoFit/>
          </a:bodyPr>
          <a:lstStyle>
            <a:lvl1pPr defTabSz="1025525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449263" indent="7938" defTabSz="1025525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881063" indent="-320675" defTabSz="1025525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155700" algn="just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4pPr>
            <a:lvl5pPr marL="1774825" indent="53975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2320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6892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1464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6036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68 </a:t>
            </a:r>
            <a:r>
              <a:rPr lang="ru-RU" altLang="ru-RU" sz="1600" dirty="0" smtClean="0">
                <a:latin typeface="+mn-lt"/>
              </a:rPr>
              <a:t>онлайн-касс </a:t>
            </a:r>
            <a:r>
              <a:rPr lang="ru-RU" altLang="ru-RU" sz="1600" dirty="0">
                <a:latin typeface="+mn-lt"/>
              </a:rPr>
              <a:t>зарегистрировано </a:t>
            </a:r>
            <a:r>
              <a:rPr lang="ru-RU" altLang="ru-RU" sz="1600" dirty="0" smtClean="0">
                <a:latin typeface="+mn-lt"/>
              </a:rPr>
              <a:t>по новому порядку</a:t>
            </a:r>
            <a:endParaRPr lang="ru-RU" altLang="ru-RU" sz="1600" dirty="0">
              <a:latin typeface="+mn-lt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131840" y="1792495"/>
            <a:ext cx="0" cy="64685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42"/>
          <p:cNvSpPr>
            <a:spLocks noChangeArrowheads="1"/>
          </p:cNvSpPr>
          <p:nvPr/>
        </p:nvSpPr>
        <p:spPr bwMode="auto">
          <a:xfrm>
            <a:off x="3289527" y="2553053"/>
            <a:ext cx="4882873" cy="81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23" tIns="35712" rIns="71423" bIns="35712">
            <a:spAutoFit/>
          </a:bodyPr>
          <a:lstStyle>
            <a:lvl1pPr defTabSz="1025525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449263" indent="7938" defTabSz="1025525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881063" indent="-320675" defTabSz="1025525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155700" algn="just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4pPr>
            <a:lvl5pPr marL="1774825" indent="53975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2320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6892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1464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6036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+mn-lt"/>
              </a:rPr>
              <a:t>В течение 2019 года перерегистрировано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8 806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единиц ККТ в связи с заменой отработавшего установленный срок фискального накопителя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68" name="Picture 5" descr="\\c0020-app008.dmz.tax.nalog.ru\DavWWWRoot\inetdata\0000-07-716\Мои документы\My Pictures\ce51cff685c1291610d2b8ab724941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5" y="3764193"/>
            <a:ext cx="870193" cy="87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Овал 68"/>
          <p:cNvSpPr>
            <a:spLocks noChangeAspect="1"/>
          </p:cNvSpPr>
          <p:nvPr/>
        </p:nvSpPr>
        <p:spPr>
          <a:xfrm>
            <a:off x="635578" y="3672772"/>
            <a:ext cx="1008000" cy="10080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23" tIns="35712" rIns="71423" bIns="35712" anchor="ctr"/>
          <a:lstStyle/>
          <a:p>
            <a:pPr algn="ctr" defTabSz="803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3131840" y="2516277"/>
            <a:ext cx="0" cy="9261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43"/>
          <p:cNvSpPr>
            <a:spLocks noChangeArrowheads="1"/>
          </p:cNvSpPr>
          <p:nvPr/>
        </p:nvSpPr>
        <p:spPr bwMode="auto">
          <a:xfrm>
            <a:off x="3275856" y="3519354"/>
            <a:ext cx="4536504" cy="5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23" tIns="35712" rIns="71423" bIns="35712">
            <a:spAutoFit/>
          </a:bodyPr>
          <a:lstStyle>
            <a:lvl1pPr defTabSz="1025525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449263" indent="7938" defTabSz="1025525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881063" indent="-320675" defTabSz="1025525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155700" algn="just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4pPr>
            <a:lvl5pPr marL="1774825" indent="53975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2320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6892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1464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6036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4</a:t>
            </a:r>
            <a:r>
              <a:rPr lang="en-US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пользователя применяющего ККТ </a:t>
            </a:r>
            <a:br>
              <a:rPr lang="ru-RU" altLang="ru-RU" sz="1600" dirty="0" smtClean="0">
                <a:latin typeface="+mn-lt"/>
              </a:rPr>
            </a:br>
            <a:r>
              <a:rPr lang="ru-RU" altLang="ru-RU" sz="1600" dirty="0" smtClean="0">
                <a:latin typeface="+mn-lt"/>
              </a:rPr>
              <a:t>на территории области</a:t>
            </a:r>
            <a:endParaRPr lang="ru-RU" altLang="ru-RU" sz="2400" i="1" dirty="0">
              <a:latin typeface="+mn-lt"/>
            </a:endParaRPr>
          </a:p>
        </p:txBody>
      </p:sp>
      <p:sp>
        <p:nvSpPr>
          <p:cNvPr id="78" name="Прямоугольник 46"/>
          <p:cNvSpPr>
            <a:spLocks noChangeArrowheads="1"/>
          </p:cNvSpPr>
          <p:nvPr/>
        </p:nvSpPr>
        <p:spPr bwMode="auto">
          <a:xfrm>
            <a:off x="3289528" y="4269631"/>
            <a:ext cx="4882872" cy="3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23" tIns="35712" rIns="71423" bIns="35712">
            <a:spAutoFit/>
          </a:bodyPr>
          <a:lstStyle>
            <a:lvl1pPr defTabSz="1025525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449263" indent="7938" defTabSz="1025525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881063" indent="-320675" defTabSz="1025525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155700" algn="just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4pPr>
            <a:lvl5pPr marL="1774825" indent="53975" defTabSz="102552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2320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6892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1464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603625" indent="53975" defTabSz="102552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defTabSz="815975" eaLnBrk="1" hangingPunct="1">
              <a:spcBef>
                <a:spcPct val="0"/>
              </a:spcBef>
              <a:defRPr/>
            </a:pPr>
            <a:r>
              <a:rPr lang="en-US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581 625 542 122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600" b="1" dirty="0" smtClean="0"/>
              <a:t>– </a:t>
            </a:r>
            <a:r>
              <a:rPr lang="ru-RU" altLang="ru-RU" sz="1600" dirty="0" smtClean="0"/>
              <a:t>выручка по субъекту РФ</a:t>
            </a:r>
            <a:endParaRPr lang="ru-RU" altLang="ru-RU" sz="2400" i="1" dirty="0"/>
          </a:p>
        </p:txBody>
      </p:sp>
      <p:pic>
        <p:nvPicPr>
          <p:cNvPr id="79" name="Picture 2" descr="C:\Users\0000-07-716\Desktop\no-translate-detected_318-412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29" y="3359066"/>
            <a:ext cx="710911" cy="7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Овал 79"/>
          <p:cNvSpPr>
            <a:spLocks noChangeAspect="1"/>
          </p:cNvSpPr>
          <p:nvPr/>
        </p:nvSpPr>
        <p:spPr>
          <a:xfrm>
            <a:off x="1763688" y="3183934"/>
            <a:ext cx="1044000" cy="10440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23" tIns="35712" rIns="71423" bIns="35712" anchor="ctr"/>
          <a:lstStyle/>
          <a:p>
            <a:pPr algn="ctr" defTabSz="803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3131840" y="3519354"/>
            <a:ext cx="0" cy="5645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131840" y="4176755"/>
            <a:ext cx="0" cy="5459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5" grpId="0"/>
      <p:bldP spid="67" grpId="0"/>
      <p:bldP spid="69" grpId="0" animBg="1"/>
      <p:bldP spid="77" grpId="0"/>
      <p:bldP spid="78" grpId="0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5479"/>
            <a:ext cx="8208912" cy="946151"/>
          </a:xfrm>
        </p:spPr>
        <p:txBody>
          <a:bodyPr anchor="t"/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ИНФОРМАЦИЯ О КОНТРОЛЬНЫХ МЕРОПРИЯТИЯХ ПО СОБЛЮДЕНИЮ ЗАКОНОДАТЕЛЬСТВА О ПРИМЕНЕНИИ ККТ (за 9 месяцев 2019г.)</a:t>
            </a:r>
            <a:endParaRPr lang="ru-RU" sz="2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131840" y="4011910"/>
            <a:ext cx="4176464" cy="720080"/>
          </a:xfrm>
          <a:prstGeom prst="wedgeRoundRectCallout">
            <a:avLst>
              <a:gd name="adj1" fmla="val 35797"/>
              <a:gd name="adj2" fmla="val -85562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2,080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млн руб.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solidFill>
                  <a:prstClr val="white"/>
                </a:solidFill>
              </a:rPr>
              <a:t>Сумма взысканных штрафных санкций</a:t>
            </a:r>
            <a:endParaRPr lang="ru-RU" sz="2800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2067694"/>
            <a:ext cx="7056783" cy="1656184"/>
            <a:chOff x="683568" y="2067694"/>
            <a:chExt cx="7056783" cy="1656184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1072014788"/>
                </p:ext>
              </p:extLst>
            </p:nvPr>
          </p:nvGraphicFramePr>
          <p:xfrm>
            <a:off x="683568" y="2859782"/>
            <a:ext cx="7056783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86965" y="2067694"/>
              <a:ext cx="2084835" cy="720080"/>
            </a:xfrm>
            <a:prstGeom prst="rect">
              <a:avLst/>
            </a:prstGeom>
          </p:spPr>
          <p:txBody>
            <a:bodyPr vert="horz" lIns="81630" tIns="40815" rIns="81630" bIns="40815" rtlCol="0" anchor="ctr">
              <a:noAutofit/>
            </a:bodyPr>
            <a:lstStyle>
              <a:lvl1pPr marL="0" marR="0" indent="0" defTabSz="816296" eaLnBrk="1" fontAlgn="auto" latinLnBrk="0" hangingPunct="1">
                <a:lnSpc>
                  <a:spcPct val="100000"/>
                </a:lnSpc>
                <a:spcAft>
                  <a:spcPts val="0"/>
                </a:spcAft>
                <a:buNone/>
                <a:tabLst/>
                <a:defRPr sz="2400" b="1" i="0">
                  <a:solidFill>
                    <a:srgbClr val="005AA9"/>
                  </a:solidFill>
                  <a:latin typeface="+mn-lt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sz="1300" dirty="0"/>
                <a:t>Количество  выявленных </a:t>
              </a:r>
              <a:r>
                <a:rPr lang="ru-RU" sz="1300" dirty="0" smtClean="0"/>
                <a:t>нарушений</a:t>
              </a:r>
              <a:endParaRPr lang="ru-RU" sz="13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7824" y="2067694"/>
              <a:ext cx="2084835" cy="720080"/>
            </a:xfrm>
            <a:prstGeom prst="rect">
              <a:avLst/>
            </a:prstGeom>
          </p:spPr>
          <p:txBody>
            <a:bodyPr vert="horz" lIns="81630" tIns="40815" rIns="81630" bIns="40815" rtlCol="0" anchor="ctr">
              <a:noAutofit/>
            </a:bodyPr>
            <a:lstStyle>
              <a:lvl1pPr marL="0" marR="0" indent="0" defTabSz="816296" eaLnBrk="1" fontAlgn="auto" latinLnBrk="0" hangingPunct="1">
                <a:lnSpc>
                  <a:spcPct val="100000"/>
                </a:lnSpc>
                <a:spcAft>
                  <a:spcPts val="0"/>
                </a:spcAft>
                <a:buNone/>
                <a:tabLst/>
                <a:defRPr sz="2400" b="1" i="0">
                  <a:solidFill>
                    <a:srgbClr val="005AA9"/>
                  </a:solidFill>
                  <a:latin typeface="+mn-lt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sz="1300" dirty="0"/>
                <a:t>Количество  </a:t>
              </a:r>
              <a:r>
                <a:rPr lang="ru-RU" sz="1300" dirty="0" smtClean="0"/>
                <a:t>вынесенных предупреждений</a:t>
              </a:r>
              <a:endParaRPr lang="ru-RU" sz="13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2080" y="2067694"/>
              <a:ext cx="2219340" cy="720080"/>
            </a:xfrm>
            <a:prstGeom prst="rect">
              <a:avLst/>
            </a:prstGeom>
          </p:spPr>
          <p:txBody>
            <a:bodyPr vert="horz" lIns="81630" tIns="40815" rIns="81630" bIns="40815" rtlCol="0" anchor="ctr">
              <a:noAutofit/>
            </a:bodyPr>
            <a:lstStyle>
              <a:lvl1pPr marL="0" marR="0" indent="0" defTabSz="816296" eaLnBrk="1" fontAlgn="auto" latinLnBrk="0" hangingPunct="1">
                <a:lnSpc>
                  <a:spcPct val="100000"/>
                </a:lnSpc>
                <a:spcAft>
                  <a:spcPts val="0"/>
                </a:spcAft>
                <a:buNone/>
                <a:tabLst/>
                <a:defRPr sz="2400" b="1" i="0">
                  <a:solidFill>
                    <a:srgbClr val="005AA9"/>
                  </a:solidFill>
                  <a:latin typeface="+mn-lt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sz="1300" dirty="0" smtClean="0"/>
                <a:t>Сумма предъявленных штрафных санкций</a:t>
              </a:r>
              <a:endParaRPr lang="ru-RU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88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624544"/>
            <a:ext cx="5648240" cy="310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5526"/>
            <a:ext cx="7848872" cy="946151"/>
          </a:xfrm>
        </p:spPr>
        <p:txBody>
          <a:bodyPr anchor="t"/>
          <a:lstStyle/>
          <a:p>
            <a:r>
              <a:rPr lang="ru-RU" sz="2800" dirty="0" smtClean="0"/>
              <a:t>ПОЛУЧЕНИЕ НАЛОГОВОГО ВЫЧЕТА В СВЯЗИ С </a:t>
            </a:r>
            <a:br>
              <a:rPr lang="ru-RU" sz="2800" dirty="0" smtClean="0"/>
            </a:br>
            <a:r>
              <a:rPr lang="ru-RU" sz="2800" dirty="0" smtClean="0"/>
              <a:t>ПРИОБРЕТЕНИЕМ ККТ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026" name="Picture 2" descr="D:\MyDoc\Desktop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625"/>
            <a:ext cx="7425267" cy="41767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55625"/>
            <a:ext cx="7425267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555625"/>
            <a:ext cx="7425265" cy="41767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11800</TotalTime>
  <Words>150</Words>
  <Application>Microsoft Office PowerPoint</Application>
  <PresentationFormat>Экран (16:9)</PresentationFormat>
  <Paragraphs>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PF Din Text Cond Pro Medium</vt:lpstr>
      <vt:lpstr>Calibri</vt:lpstr>
      <vt:lpstr>PF DinDisplay Pro Medium</vt:lpstr>
      <vt:lpstr>Times New Roman</vt:lpstr>
      <vt:lpstr>Present_FNS2012_16-9</vt:lpstr>
      <vt:lpstr>Презентация PowerPoint</vt:lpstr>
      <vt:lpstr>СРОКИ РЕАЛИЗАЦИИ РЕФОРМЫ ККТ</vt:lpstr>
      <vt:lpstr>РЕЗУЛЬТАТЫ  РАБОТЫ  ПО ОБЕСПЕЧЕНИЮ ПЕРЕХОДА НА НОВЫЙ ПОРЯДОК ПРИМЕНЕНИЯ</vt:lpstr>
      <vt:lpstr>ИНФОРМАЦИЯ О КОНТРОЛЬНЫХ МЕРОПРИЯТИЯХ ПО СОБЛЮДЕНИЮ ЗАКОНОДАТЕЛЬСТВА О ПРИМЕНЕНИИ ККТ (за 9 месяцев 2019г.)</vt:lpstr>
      <vt:lpstr>ПОЛУЧЕНИЕ НАЛОГОВОГО ВЫЧЕТА В СВЯЗИ С  ПРИОБРЕТЕНИЕМ ККТ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УФНС по Рязанской обл.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обсуждения рез-тов правоприменительной практики НО РО по соблюдению обязательных требований</dc:title>
  <dc:creator>6200-634</dc:creator>
  <cp:lastModifiedBy>Смалев Роман Сергеевич</cp:lastModifiedBy>
  <cp:revision>887</cp:revision>
  <cp:lastPrinted>2019-10-15T12:56:03Z</cp:lastPrinted>
  <dcterms:created xsi:type="dcterms:W3CDTF">2014-02-06T06:11:45Z</dcterms:created>
  <dcterms:modified xsi:type="dcterms:W3CDTF">2019-11-26T08:55:48Z</dcterms:modified>
</cp:coreProperties>
</file>